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2" r:id="rId3"/>
    <p:sldId id="283" r:id="rId4"/>
    <p:sldId id="284" r:id="rId5"/>
    <p:sldId id="285" r:id="rId6"/>
    <p:sldId id="286" r:id="rId7"/>
    <p:sldId id="287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89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8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4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7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8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4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8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9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4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F51B6-8ED7-4731-9F8A-803721F1195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9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90700" y="893619"/>
            <a:ext cx="556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>
                <a:solidFill>
                  <a:srgbClr val="000000"/>
                </a:solidFill>
              </a:rPr>
              <a:t>Academic year </a:t>
            </a:r>
            <a:r>
              <a:rPr lang="en-US" sz="2800" b="1" kern="0" dirty="0" smtClean="0">
                <a:solidFill>
                  <a:srgbClr val="000000"/>
                </a:solidFill>
              </a:rPr>
              <a:t>2020-2021</a:t>
            </a:r>
            <a:endParaRPr lang="en-US" sz="2800" b="1" kern="0" dirty="0">
              <a:solidFill>
                <a:srgbClr val="000000"/>
              </a:solidFill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 smtClean="0">
                <a:solidFill>
                  <a:srgbClr val="000000"/>
                </a:solidFill>
              </a:rPr>
              <a:t>2nd </a:t>
            </a:r>
            <a:r>
              <a:rPr lang="en-US" sz="2800" b="1" kern="0" dirty="0">
                <a:solidFill>
                  <a:srgbClr val="000000"/>
                </a:solidFill>
              </a:rPr>
              <a:t>year </a:t>
            </a:r>
            <a:r>
              <a:rPr lang="en-US" sz="2800" b="1" kern="0" dirty="0" smtClean="0">
                <a:solidFill>
                  <a:srgbClr val="000000"/>
                </a:solidFill>
              </a:rPr>
              <a:t>S-3</a:t>
            </a:r>
            <a:endParaRPr lang="en-US" sz="2800" b="1" kern="0" dirty="0">
              <a:solidFill>
                <a:srgbClr val="00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18671" r="19143" b="20447"/>
          <a:stretch/>
        </p:blipFill>
        <p:spPr>
          <a:xfrm>
            <a:off x="7358742" y="5830430"/>
            <a:ext cx="1785257" cy="997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12799" y="1711934"/>
            <a:ext cx="760152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Cardiovascular Module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SGS </a:t>
            </a:r>
            <a:r>
              <a:rPr lang="en-US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/01/2021</a:t>
            </a:r>
          </a:p>
          <a:p>
            <a:pPr lvl="0" defTabSz="914400">
              <a:defRPr/>
            </a:pPr>
            <a:r>
              <a:rPr lang="en-GB" b="1" dirty="0" smtClean="0"/>
              <a:t>                                               </a:t>
            </a:r>
            <a:r>
              <a:rPr lang="en-GB" sz="2800" b="1" dirty="0" smtClean="0">
                <a:solidFill>
                  <a:srgbClr val="FF0000"/>
                </a:solidFill>
              </a:rPr>
              <a:t>Blood </a:t>
            </a:r>
            <a:r>
              <a:rPr lang="en-GB" sz="2800" b="1" dirty="0">
                <a:solidFill>
                  <a:srgbClr val="FF0000"/>
                </a:solidFill>
              </a:rPr>
              <a:t>Flow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2799" y="3044982"/>
            <a:ext cx="76754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Module staff:</a:t>
            </a:r>
            <a:endParaRPr lang="en-GB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Dr </a:t>
            </a:r>
            <a:r>
              <a:rPr lang="en-GB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Firas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Rashid (Module 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leader)</a:t>
            </a:r>
            <a:endParaRPr lang="en-GB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Dr </a:t>
            </a:r>
            <a:r>
              <a:rPr lang="en-GB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Ansam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Munadhel</a:t>
            </a:r>
            <a:endParaRPr lang="en-GB" b="1" dirty="0" smtClean="0">
              <a:latin typeface="Times New Roman" panose="02020603050405020304" pitchFamily="18" charset="0"/>
            </a:endParaRPr>
          </a:p>
          <a:p>
            <a:r>
              <a:rPr lang="en-GB" b="1" dirty="0" smtClean="0">
                <a:latin typeface="Times New Roman" panose="02020603050405020304" pitchFamily="18" charset="0"/>
              </a:rPr>
              <a:t>Dr </a:t>
            </a:r>
            <a:r>
              <a:rPr lang="en-GB" b="1" dirty="0">
                <a:latin typeface="Times New Roman" panose="02020603050405020304" pitchFamily="18" charset="0"/>
              </a:rPr>
              <a:t>Rehab A. </a:t>
            </a:r>
            <a:r>
              <a:rPr lang="en-GB" b="1" dirty="0" err="1" smtClean="0">
                <a:latin typeface="Times New Roman" panose="02020603050405020304" pitchFamily="18" charset="0"/>
              </a:rPr>
              <a:t>Jaafer</a:t>
            </a:r>
            <a:r>
              <a:rPr lang="en-GB" b="1" dirty="0" smtClean="0">
                <a:latin typeface="Times New Roman" panose="02020603050405020304" pitchFamily="18" charset="0"/>
              </a:rPr>
              <a:t>                        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Dr 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Jawad 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Ramadhan                                  Dr </a:t>
            </a:r>
            <a:r>
              <a:rPr lang="en-GB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Nawal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Mustafa                         </a:t>
            </a:r>
            <a:r>
              <a:rPr lang="en-GB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Dr.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Nada </a:t>
            </a:r>
            <a:r>
              <a:rPr lang="en-GB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Hashim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Dr 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Miami </a:t>
            </a:r>
            <a:r>
              <a:rPr lang="en-GB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Kadhum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Dr Khalid Ahmed</a:t>
            </a: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Dr </a:t>
            </a:r>
            <a:r>
              <a:rPr lang="en-GB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Nehaya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Al-</a:t>
            </a:r>
            <a:r>
              <a:rPr lang="en-GB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Aubody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Dr </a:t>
            </a:r>
            <a:r>
              <a:rPr lang="en-GB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Amer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Qasim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Dr </a:t>
            </a:r>
            <a:r>
              <a:rPr lang="en-GB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Hadeel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S. Al Ali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Dr </a:t>
            </a:r>
            <a:r>
              <a:rPr lang="en-GB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Raghda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Shaabeen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</a:t>
            </a:r>
            <a:endParaRPr lang="en-GB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Dr 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Hussain Kata 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Dr 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Ahmed 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Hakim</a:t>
            </a:r>
            <a:endParaRPr lang="en-GB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</a:t>
            </a:r>
            <a:endParaRPr lang="en-GB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30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18671" r="19143" b="20447"/>
          <a:stretch/>
        </p:blipFill>
        <p:spPr>
          <a:xfrm>
            <a:off x="7358742" y="5830430"/>
            <a:ext cx="1785257" cy="997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7233" y="1072313"/>
            <a:ext cx="8909535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</a:rPr>
              <a:t>Q5-5 </a:t>
            </a:r>
            <a:r>
              <a:rPr lang="en-GB" sz="3200" dirty="0">
                <a:latin typeface="Arial" panose="020B0604020202020204" pitchFamily="34" charset="0"/>
              </a:rPr>
              <a:t>Is blood more or less viscous than water</a:t>
            </a:r>
            <a:r>
              <a:rPr lang="en-GB" sz="3200" dirty="0" smtClean="0">
                <a:latin typeface="Arial" panose="020B0604020202020204" pitchFamily="34" charset="0"/>
              </a:rPr>
              <a:t>?</a:t>
            </a:r>
          </a:p>
          <a:p>
            <a:endParaRPr lang="en-US" sz="3200" dirty="0">
              <a:latin typeface="Arial" panose="020B0604020202020204" pitchFamily="34" charset="0"/>
            </a:endParaRPr>
          </a:p>
          <a:p>
            <a:r>
              <a:rPr lang="en-GB" sz="3200" b="1" dirty="0"/>
              <a:t>Q5-6 </a:t>
            </a:r>
            <a:r>
              <a:rPr lang="en-GB" sz="3200" dirty="0"/>
              <a:t>Under what circumstances will blood become more viscous</a:t>
            </a:r>
            <a:r>
              <a:rPr lang="en-GB" sz="3200" dirty="0" smtClean="0"/>
              <a:t>?</a:t>
            </a:r>
            <a:endParaRPr lang="en-GB" sz="3200" b="1" dirty="0" smtClean="0"/>
          </a:p>
          <a:p>
            <a:endParaRPr lang="en-GB" sz="3200" b="1" dirty="0" smtClean="0"/>
          </a:p>
          <a:p>
            <a:r>
              <a:rPr lang="en-GB" sz="3200" b="1" dirty="0" smtClean="0"/>
              <a:t>Q5-7 </a:t>
            </a:r>
            <a:r>
              <a:rPr lang="en-GB" sz="3200" dirty="0"/>
              <a:t>What will happen to the resistance to flow in blood vessels if blood becomes </a:t>
            </a:r>
            <a:endParaRPr lang="en-GB" sz="3200" b="1" dirty="0"/>
          </a:p>
          <a:p>
            <a:endParaRPr lang="en-GB" sz="3200" b="1" dirty="0" smtClean="0"/>
          </a:p>
          <a:p>
            <a:r>
              <a:rPr lang="en-GB" sz="3200" b="1" dirty="0" smtClean="0"/>
              <a:t>Q5-8 </a:t>
            </a:r>
            <a:r>
              <a:rPr lang="en-GB" sz="3200" dirty="0"/>
              <a:t>Blood contains cells and plasma, what effect will this have on the way it flows through</a:t>
            </a:r>
          </a:p>
          <a:p>
            <a:r>
              <a:rPr lang="en-GB" sz="3200" dirty="0"/>
              <a:t>tubes?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2197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18671" r="19143" b="20447"/>
          <a:stretch/>
        </p:blipFill>
        <p:spPr>
          <a:xfrm>
            <a:off x="7358742" y="5830430"/>
            <a:ext cx="1785257" cy="997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7233" y="1072313"/>
            <a:ext cx="8909535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/>
              <a:t>Q5-10 </a:t>
            </a:r>
            <a:r>
              <a:rPr lang="en-GB" sz="3200" dirty="0"/>
              <a:t>If blood is supplied to the tissues of an organ via low resistance arteries feeding </a:t>
            </a:r>
            <a:r>
              <a:rPr lang="en-GB" sz="3200" dirty="0" smtClean="0"/>
              <a:t>high resistance </a:t>
            </a:r>
            <a:r>
              <a:rPr lang="en-GB" sz="3200" dirty="0"/>
              <a:t>arterioles which vessels will determine how much blood flows if it is supplied at </a:t>
            </a:r>
            <a:r>
              <a:rPr lang="en-GB" sz="3200" dirty="0" smtClean="0"/>
              <a:t>a constant </a:t>
            </a:r>
            <a:r>
              <a:rPr lang="en-GB" sz="3200" dirty="0"/>
              <a:t>pressure</a:t>
            </a:r>
            <a:r>
              <a:rPr lang="en-GB" sz="3200" dirty="0" smtClean="0"/>
              <a:t>?</a:t>
            </a:r>
          </a:p>
          <a:p>
            <a:endParaRPr lang="en-GB" sz="3200" dirty="0"/>
          </a:p>
          <a:p>
            <a:r>
              <a:rPr lang="en-GB" sz="3200" b="1" dirty="0" smtClean="0"/>
              <a:t>Q5-11 </a:t>
            </a:r>
            <a:r>
              <a:rPr lang="en-GB" sz="3200" dirty="0"/>
              <a:t>How will the situation change if the artery is partly occluded</a:t>
            </a:r>
            <a:r>
              <a:rPr lang="en-GB" sz="3200" dirty="0" smtClean="0"/>
              <a:t>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5749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18671" r="19143" b="20447"/>
          <a:stretch/>
        </p:blipFill>
        <p:spPr>
          <a:xfrm>
            <a:off x="7358742" y="5830430"/>
            <a:ext cx="1785257" cy="997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7233" y="1072313"/>
            <a:ext cx="8909535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/>
              <a:t>Q5-13 </a:t>
            </a:r>
            <a:r>
              <a:rPr lang="en-GB" sz="3200" dirty="0"/>
              <a:t>Where, in principle, do you think would be the best place to measure arterial</a:t>
            </a:r>
          </a:p>
          <a:p>
            <a:r>
              <a:rPr lang="en-GB" sz="3200" dirty="0"/>
              <a:t>pressure? Why?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Q5-14 </a:t>
            </a:r>
            <a:r>
              <a:rPr lang="en-GB" sz="3200" dirty="0"/>
              <a:t>How would your estimate of arterial pressure differ if you measured it in the arteries </a:t>
            </a:r>
            <a:r>
              <a:rPr lang="en-GB" sz="3200" dirty="0" smtClean="0"/>
              <a:t>of the </a:t>
            </a:r>
            <a:r>
              <a:rPr lang="en-GB" sz="3200" dirty="0"/>
              <a:t>lower leg of a person sitting or standing up?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95637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18671" r="19143" b="20447"/>
          <a:stretch/>
        </p:blipFill>
        <p:spPr>
          <a:xfrm>
            <a:off x="7358742" y="5830430"/>
            <a:ext cx="1785257" cy="997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7233" y="1072313"/>
            <a:ext cx="8909535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/>
              <a:t>Q5-20 </a:t>
            </a:r>
            <a:r>
              <a:rPr lang="en-GB" sz="3200" dirty="0"/>
              <a:t>Which vessels in the circulation are most distensible?</a:t>
            </a:r>
          </a:p>
          <a:p>
            <a:endParaRPr lang="en-GB" sz="3200" i="1" dirty="0" smtClean="0"/>
          </a:p>
          <a:p>
            <a:r>
              <a:rPr lang="en-GB" sz="3200" b="1" dirty="0" smtClean="0"/>
              <a:t>Q5-21 </a:t>
            </a:r>
            <a:r>
              <a:rPr lang="en-GB" sz="3200" dirty="0"/>
              <a:t>What is it about their structure that makes them distensible?</a:t>
            </a:r>
          </a:p>
          <a:p>
            <a:endParaRPr lang="en-GB" sz="3200" i="1" dirty="0" smtClean="0"/>
          </a:p>
          <a:p>
            <a:r>
              <a:rPr lang="en-GB" sz="3200" b="1" dirty="0" smtClean="0"/>
              <a:t>Q5-22 </a:t>
            </a:r>
            <a:r>
              <a:rPr lang="en-GB" sz="3200" dirty="0"/>
              <a:t>Which vessels in the circulation are least distensible?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1911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18671" r="19143" b="20447"/>
          <a:stretch/>
        </p:blipFill>
        <p:spPr>
          <a:xfrm>
            <a:off x="7358742" y="5830430"/>
            <a:ext cx="1785257" cy="997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" y="731113"/>
            <a:ext cx="914399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300" b="1" dirty="0" smtClean="0"/>
              <a:t>Q5-23</a:t>
            </a:r>
          </a:p>
          <a:p>
            <a:r>
              <a:rPr lang="en-GB" sz="2300" dirty="0" smtClean="0"/>
              <a:t>A</a:t>
            </a:r>
            <a:r>
              <a:rPr lang="en-GB" sz="2300" dirty="0"/>
              <a:t>. If the driving pressure increases, the flow resistance of </a:t>
            </a:r>
            <a:r>
              <a:rPr lang="en-GB" sz="2300" dirty="0" smtClean="0"/>
              <a:t>a</a:t>
            </a:r>
            <a:endParaRPr lang="en-GB" sz="2300" i="1" dirty="0"/>
          </a:p>
          <a:p>
            <a:r>
              <a:rPr lang="en-GB" sz="2300" dirty="0"/>
              <a:t>distensible tube </a:t>
            </a:r>
            <a:r>
              <a:rPr lang="en-GB" sz="2300" dirty="0" smtClean="0"/>
              <a:t>decreases</a:t>
            </a:r>
            <a:endParaRPr lang="en-GB" sz="2300" dirty="0"/>
          </a:p>
          <a:p>
            <a:endParaRPr lang="en-GB" sz="2300" dirty="0" smtClean="0"/>
          </a:p>
          <a:p>
            <a:r>
              <a:rPr lang="en-GB" sz="2300" dirty="0" smtClean="0"/>
              <a:t>B</a:t>
            </a:r>
            <a:r>
              <a:rPr lang="en-GB" sz="2300" dirty="0"/>
              <a:t>. If the driving pressure decreases, the flow resistance of </a:t>
            </a:r>
            <a:r>
              <a:rPr lang="en-GB" sz="2300" dirty="0" smtClean="0"/>
              <a:t>the</a:t>
            </a:r>
            <a:endParaRPr lang="en-GB" sz="2300" i="1" dirty="0"/>
          </a:p>
          <a:p>
            <a:r>
              <a:rPr lang="en-GB" sz="2300" dirty="0"/>
              <a:t>collapsible tube reaches infinity (i.e. flow stops) whilst the</a:t>
            </a:r>
          </a:p>
          <a:p>
            <a:r>
              <a:rPr lang="en-GB" sz="2300" dirty="0"/>
              <a:t>supply pressure is still above </a:t>
            </a:r>
            <a:r>
              <a:rPr lang="en-GB" sz="2300" dirty="0" smtClean="0"/>
              <a:t>zero</a:t>
            </a:r>
          </a:p>
          <a:p>
            <a:endParaRPr lang="en-GB" sz="2300" dirty="0" smtClean="0"/>
          </a:p>
          <a:p>
            <a:r>
              <a:rPr lang="en-GB" sz="2300" dirty="0" smtClean="0"/>
              <a:t>C</a:t>
            </a:r>
            <a:r>
              <a:rPr lang="en-GB" sz="2300" dirty="0"/>
              <a:t>. If the driving pressure increases abruptly, the volume </a:t>
            </a:r>
            <a:r>
              <a:rPr lang="en-GB" sz="2300" dirty="0" smtClean="0"/>
              <a:t>of</a:t>
            </a:r>
            <a:endParaRPr lang="en-GB" sz="2300" i="1" dirty="0"/>
          </a:p>
          <a:p>
            <a:r>
              <a:rPr lang="en-GB" sz="2300" dirty="0"/>
              <a:t>blood contained in a distensible tube will </a:t>
            </a:r>
            <a:r>
              <a:rPr lang="en-GB" sz="2300" dirty="0" smtClean="0"/>
              <a:t>fall</a:t>
            </a:r>
          </a:p>
          <a:p>
            <a:endParaRPr lang="en-GB" sz="2300" dirty="0" smtClean="0"/>
          </a:p>
          <a:p>
            <a:r>
              <a:rPr lang="en-GB" sz="2300" dirty="0" smtClean="0"/>
              <a:t>D</a:t>
            </a:r>
            <a:r>
              <a:rPr lang="en-GB" sz="2300" dirty="0"/>
              <a:t>. If the driving pressure suddenly increases, the flow </a:t>
            </a:r>
            <a:r>
              <a:rPr lang="en-GB" sz="2300" b="1" dirty="0" smtClean="0"/>
              <a:t>through</a:t>
            </a:r>
            <a:endParaRPr lang="en-GB" sz="2300" i="1" dirty="0"/>
          </a:p>
          <a:p>
            <a:r>
              <a:rPr lang="en-GB" sz="2300" dirty="0"/>
              <a:t>the tube in the next few seconds will be greater in a more</a:t>
            </a:r>
          </a:p>
          <a:p>
            <a:r>
              <a:rPr lang="en-GB" sz="2300" dirty="0"/>
              <a:t>distensible </a:t>
            </a:r>
            <a:r>
              <a:rPr lang="en-GB" sz="2300" dirty="0" smtClean="0"/>
              <a:t>tube</a:t>
            </a:r>
          </a:p>
          <a:p>
            <a:endParaRPr lang="en-US" sz="2300" dirty="0"/>
          </a:p>
          <a:p>
            <a:r>
              <a:rPr lang="en-GB" sz="2300" dirty="0"/>
              <a:t>E. If the pressure in the fluid surrounding a distensible tube </a:t>
            </a:r>
            <a:endParaRPr lang="en-GB" sz="2300" i="1" dirty="0"/>
          </a:p>
          <a:p>
            <a:r>
              <a:rPr lang="en-GB" sz="2300" dirty="0"/>
              <a:t>increases, the flow resistance through the tube will increase</a:t>
            </a:r>
          </a:p>
          <a:p>
            <a:endParaRPr lang="en-GB" sz="2300" dirty="0" smtClean="0"/>
          </a:p>
        </p:txBody>
      </p:sp>
    </p:spTree>
    <p:extLst>
      <p:ext uri="{BB962C8B-B14F-4D97-AF65-F5344CB8AC3E}">
        <p14:creationId xmlns:p14="http://schemas.microsoft.com/office/powerpoint/2010/main" val="301813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18671" r="19143" b="20447"/>
          <a:stretch/>
        </p:blipFill>
        <p:spPr>
          <a:xfrm>
            <a:off x="7358742" y="5830430"/>
            <a:ext cx="1785257" cy="997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" y="56734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Q5-24</a:t>
            </a:r>
            <a:endParaRPr lang="en-US" sz="3200" dirty="0"/>
          </a:p>
          <a:p>
            <a:r>
              <a:rPr lang="en-GB" sz="2400" dirty="0"/>
              <a:t>A. Contraction of the smooth muscle in the walls of a </a:t>
            </a:r>
            <a:r>
              <a:rPr lang="en-GB" sz="2400" dirty="0" smtClean="0"/>
              <a:t>vessel</a:t>
            </a:r>
            <a:endParaRPr lang="en-GB" sz="2400" i="1" dirty="0"/>
          </a:p>
          <a:p>
            <a:r>
              <a:rPr lang="en-GB" sz="2400" dirty="0"/>
              <a:t>will reduce the diameter of the </a:t>
            </a:r>
            <a:r>
              <a:rPr lang="en-GB" sz="2400" dirty="0" smtClean="0"/>
              <a:t>lumen</a:t>
            </a:r>
          </a:p>
          <a:p>
            <a:endParaRPr lang="en-GB" sz="2400" dirty="0"/>
          </a:p>
          <a:p>
            <a:r>
              <a:rPr lang="en-GB" sz="2400" dirty="0"/>
              <a:t>B. A reduction in lumen diameter produced by contraction </a:t>
            </a:r>
            <a:r>
              <a:rPr lang="en-GB" sz="2400" dirty="0" smtClean="0"/>
              <a:t>of</a:t>
            </a:r>
            <a:endParaRPr lang="en-GB" sz="2400" i="1" dirty="0"/>
          </a:p>
          <a:p>
            <a:r>
              <a:rPr lang="en-GB" sz="2400" dirty="0"/>
              <a:t>smooth muscle in the walls of a vessel may be reversed if</a:t>
            </a:r>
          </a:p>
          <a:p>
            <a:r>
              <a:rPr lang="en-GB" sz="2400" dirty="0"/>
              <a:t>the driving pressure </a:t>
            </a:r>
            <a:r>
              <a:rPr lang="en-GB" sz="2400" dirty="0" smtClean="0"/>
              <a:t>increases</a:t>
            </a:r>
          </a:p>
          <a:p>
            <a:endParaRPr lang="en-GB" sz="2400" dirty="0"/>
          </a:p>
          <a:p>
            <a:r>
              <a:rPr lang="en-GB" sz="2400" dirty="0"/>
              <a:t>C. The curve relating flow to driving pressure in a </a:t>
            </a:r>
            <a:r>
              <a:rPr lang="en-GB" sz="2400" dirty="0" smtClean="0"/>
              <a:t>distensible</a:t>
            </a:r>
            <a:endParaRPr lang="en-GB" sz="2400" i="1" dirty="0"/>
          </a:p>
          <a:p>
            <a:r>
              <a:rPr lang="en-GB" sz="2400" dirty="0"/>
              <a:t>tube is shifted to the right (i.e. less flow at any given driving</a:t>
            </a:r>
          </a:p>
          <a:p>
            <a:r>
              <a:rPr lang="en-GB" sz="2400" dirty="0"/>
              <a:t>pressure) if the smooth muscle in its walls contracts </a:t>
            </a:r>
            <a:r>
              <a:rPr lang="en-GB" sz="2400" dirty="0" smtClean="0"/>
              <a:t>more</a:t>
            </a:r>
          </a:p>
          <a:p>
            <a:endParaRPr lang="en-GB" sz="2400" dirty="0"/>
          </a:p>
          <a:p>
            <a:r>
              <a:rPr lang="en-GB" sz="2400" dirty="0"/>
              <a:t>D. Contraction of smooth muscle in the wall of a </a:t>
            </a:r>
            <a:r>
              <a:rPr lang="en-GB" sz="2400" dirty="0" smtClean="0"/>
              <a:t>distensible</a:t>
            </a:r>
            <a:endParaRPr lang="en-GB" sz="2400" i="1" dirty="0"/>
          </a:p>
          <a:p>
            <a:r>
              <a:rPr lang="en-GB" sz="2400" dirty="0"/>
              <a:t>tube will lead to critical closure at an elevated driving </a:t>
            </a:r>
            <a:r>
              <a:rPr lang="en-GB" sz="2400" dirty="0" smtClean="0"/>
              <a:t>pressure</a:t>
            </a:r>
          </a:p>
          <a:p>
            <a:endParaRPr lang="en-GB" sz="2400" dirty="0"/>
          </a:p>
          <a:p>
            <a:r>
              <a:rPr lang="en-GB" sz="2400" dirty="0"/>
              <a:t>E. Contraction of smooth muscle in the wall of a </a:t>
            </a:r>
            <a:r>
              <a:rPr lang="en-GB" sz="2400" dirty="0" smtClean="0"/>
              <a:t>highly</a:t>
            </a:r>
            <a:endParaRPr lang="en-GB" sz="2400" i="1" dirty="0"/>
          </a:p>
          <a:p>
            <a:r>
              <a:rPr lang="en-GB" sz="2400" dirty="0"/>
              <a:t>distensible vessel such as a vein will reduce its capacitance</a:t>
            </a: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372548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18671" r="19143" b="20447"/>
          <a:stretch/>
        </p:blipFill>
        <p:spPr>
          <a:xfrm>
            <a:off x="7358742" y="5830430"/>
            <a:ext cx="1785257" cy="997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pic>
        <p:nvPicPr>
          <p:cNvPr id="8" name="Picture 2" descr="3,901 Heart Thank You Photos - Free &amp; Royalty-Free Stock Photos from  Dreamsti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04275"/>
            <a:ext cx="9144001" cy="615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15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</TotalTime>
  <Words>617</Words>
  <Application>Microsoft Office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Berlin Sans FB Demi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Hadeel Al Ali</cp:lastModifiedBy>
  <cp:revision>33</cp:revision>
  <dcterms:created xsi:type="dcterms:W3CDTF">2018-09-07T19:06:31Z</dcterms:created>
  <dcterms:modified xsi:type="dcterms:W3CDTF">2021-01-13T09:44:33Z</dcterms:modified>
</cp:coreProperties>
</file>